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3"/>
    <p:sldId id="306" r:id="rId4"/>
    <p:sldId id="325" r:id="rId5"/>
    <p:sldId id="326" r:id="rId6"/>
    <p:sldId id="327" r:id="rId7"/>
    <p:sldId id="329" r:id="rId8"/>
    <p:sldId id="330" r:id="rId10"/>
    <p:sldId id="332" r:id="rId11"/>
    <p:sldId id="345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6276" autoAdjust="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B7AF-F13A-49FF-9EBC-D624FA203C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2134-0D55-4C22-B1E6-DD30BAAB2B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2134-0D55-4C22-B1E6-DD30BAAB2B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2016177"/>
            <a:ext cx="753965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196927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4407403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534500" y="1712549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34500" y="3428810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6" name="图片 15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29053" y="6244170"/>
            <a:ext cx="7554800" cy="406590"/>
            <a:chOff x="2328587" y="6073254"/>
            <a:chExt cx="7554800" cy="4065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平行四边形 10"/>
          <p:cNvSpPr/>
          <p:nvPr/>
        </p:nvSpPr>
        <p:spPr>
          <a:xfrm>
            <a:off x="746499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2123641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3483913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86105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622132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  <a:endParaRPr lang="zh-CN" alt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25" name="图片 2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766713"/>
            <a:ext cx="8676108" cy="47657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28601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67268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3129756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8" y="853340"/>
            <a:ext cx="1656344" cy="165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91879" y="1488254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91879" y="4146847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775106" y="2496180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" y="1860735"/>
            <a:ext cx="2858911" cy="2332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/>
        </p:nvSpPr>
        <p:spPr>
          <a:xfrm>
            <a:off x="2564541" y="3"/>
            <a:ext cx="4014922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2214430" y="2609847"/>
            <a:ext cx="4715144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2564541" y="4393629"/>
            <a:ext cx="4014922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10" y="188997"/>
            <a:ext cx="3019180" cy="2116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9152546" cy="31919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3383857"/>
            <a:ext cx="753965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798693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5052868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17464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7375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5" name="图片 14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52676" y="6259512"/>
            <a:ext cx="7438647" cy="406590"/>
            <a:chOff x="2328587" y="6073254"/>
            <a:chExt cx="7554800" cy="4065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08532" y="1537753"/>
            <a:ext cx="6035468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095573" y="2602230"/>
            <a:ext cx="4819828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89" y="2142500"/>
            <a:ext cx="6035468" cy="2590938"/>
          </a:xfrm>
          <a:prstGeom prst="rect">
            <a:avLst/>
          </a:prstGeom>
        </p:spPr>
      </p:pic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49" y="4805778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4095574" y="4696131"/>
            <a:ext cx="251239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5"/>
            <a:ext cx="4742916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19" y="4410384"/>
            <a:ext cx="2951472" cy="209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685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V="1">
            <a:off x="4254468" y="0"/>
            <a:ext cx="675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304801" y="2569072"/>
            <a:ext cx="3802380" cy="1349244"/>
            <a:chOff x="304800" y="2709636"/>
            <a:chExt cx="4122059" cy="1462680"/>
          </a:xfrm>
        </p:grpSpPr>
        <p:grpSp>
          <p:nvGrpSpPr>
            <p:cNvPr id="16" name="组合 15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3" name="图片 22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9" name="文本框 18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  <a:endParaRPr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-14288" y="3429002"/>
            <a:ext cx="9158288" cy="3428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6200000" flipV="1">
            <a:off x="4527001" y="-1213481"/>
            <a:ext cx="900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510970" y="685800"/>
            <a:ext cx="4122060" cy="1462680"/>
            <a:chOff x="2251890" y="685800"/>
            <a:chExt cx="4122060" cy="1462680"/>
          </a:xfrm>
        </p:grpSpPr>
        <p:grpSp>
          <p:nvGrpSpPr>
            <p:cNvPr id="12" name="组合 11"/>
            <p:cNvGrpSpPr/>
            <p:nvPr/>
          </p:nvGrpSpPr>
          <p:grpSpPr>
            <a:xfrm>
              <a:off x="2251890" y="685800"/>
              <a:ext cx="4122060" cy="1462680"/>
              <a:chOff x="667655" y="1497651"/>
              <a:chExt cx="4122060" cy="146268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0" name="图片 19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7" name="文本框 16"/>
              <p:cNvSpPr txBox="1"/>
              <p:nvPr/>
            </p:nvSpPr>
            <p:spPr>
              <a:xfrm>
                <a:off x="667655" y="1755350"/>
                <a:ext cx="41220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chemeClr val="accent1"/>
                    </a:solidFill>
                  </a:rPr>
                  <a:t>目         录</a:t>
                </a:r>
                <a:endParaRPr lang="zh-CN" altLang="en-US" sz="6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967" y="797373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6200000">
            <a:off x="4527000" y="-1092750"/>
            <a:ext cx="900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9144000" cy="3442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490556" y="3047031"/>
            <a:ext cx="486727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4054688"/>
            <a:ext cx="486727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0800000">
            <a:off x="4414426" y="-45000"/>
            <a:ext cx="675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4381500" cy="68770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9157" y="3047031"/>
            <a:ext cx="4236244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4054688"/>
            <a:ext cx="4236244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4" y="6041800"/>
            <a:ext cx="4440332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733096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平行四边形 1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平行四边形 1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8" y="6515101"/>
            <a:ext cx="777923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5717-6011-4D34-B965-CC6178B38E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1" Type="http://schemas.openxmlformats.org/officeDocument/2006/relationships/hyperlink" Target="https://my.sjtu.edu.c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510" y="1891793"/>
            <a:ext cx="8414979" cy="1701800"/>
          </a:xfrm>
        </p:spPr>
        <p:txBody>
          <a:bodyPr/>
          <a:lstStyle/>
          <a:p>
            <a:r>
              <a:rPr lang="zh-CN" altLang="en-US" sz="4000" dirty="0"/>
              <a:t>困难生核查学生线上操作指南</a:t>
            </a:r>
            <a:endParaRPr lang="zh-CN" altLang="en-US" sz="4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学生事务中心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/>
              <a:t>19</a:t>
            </a:r>
            <a:r>
              <a:rPr lang="zh-CN" altLang="en-US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9042" t="5691" r="6776"/>
          <a:stretch>
            <a:fillRect/>
          </a:stretch>
        </p:blipFill>
        <p:spPr>
          <a:xfrm>
            <a:off x="210312" y="996696"/>
            <a:ext cx="5093208" cy="46709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7459" y="1646644"/>
            <a:ext cx="35918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1.</a:t>
            </a:r>
            <a:r>
              <a:rPr lang="zh-CN" altLang="en-US" b="1" dirty="0">
                <a:latin typeface="+mn-ea"/>
              </a:rPr>
              <a:t>基本信息填写</a:t>
            </a:r>
            <a:endParaRPr lang="en-US" altLang="zh-CN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ea"/>
              </a:rPr>
              <a:t>根据实际情况，填写以下内容：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家庭户口</a:t>
            </a:r>
            <a:r>
              <a:rPr lang="zh-CN" altLang="en-US" sz="1600" dirty="0">
                <a:latin typeface="+mn-ea"/>
              </a:rPr>
              <a:t>、档案是否入交大、</a:t>
            </a:r>
            <a:r>
              <a:rPr lang="zh-CN" altLang="en-US" sz="1600" b="1" dirty="0">
                <a:latin typeface="+mn-ea"/>
              </a:rPr>
              <a:t>家长手机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家庭电话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本人邮箱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婚否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邮编</a:t>
            </a:r>
            <a:r>
              <a:rPr lang="zh-CN" altLang="en-US" sz="1600" dirty="0">
                <a:latin typeface="+mn-ea"/>
              </a:rPr>
              <a:t>、是否生育、是否直博、</a:t>
            </a:r>
            <a:r>
              <a:rPr lang="zh-CN" altLang="en-US" sz="1600" b="1" dirty="0">
                <a:latin typeface="+mn-ea"/>
              </a:rPr>
              <a:t>家庭地址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研究生类别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学位类型</a:t>
            </a:r>
            <a:r>
              <a:rPr lang="zh-CN" altLang="en-US" sz="1600" dirty="0">
                <a:latin typeface="+mn-ea"/>
              </a:rPr>
              <a:t>、导师姓名及邮箱和本科阶段受助情况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+mn-ea"/>
              </a:rPr>
              <a:t>注：</a:t>
            </a:r>
            <a:r>
              <a:rPr lang="zh-CN" altLang="en-US" sz="1600" dirty="0">
                <a:latin typeface="+mn-ea"/>
              </a:rPr>
              <a:t>表格中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部分为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必须填写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内容</a:t>
            </a:r>
            <a:r>
              <a:rPr lang="zh-CN" altLang="en-US" sz="1600" dirty="0">
                <a:latin typeface="+mn-ea"/>
              </a:rPr>
              <a:t>，如果漏填少填，则无法提交。</a:t>
            </a:r>
            <a:endParaRPr lang="en-US" altLang="zh-CN" sz="16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9292" y="875363"/>
            <a:ext cx="8608679" cy="20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家庭类型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勾选了“无特殊情况”之外的选项，均需要提供相关材料（例如户口本照片、残疾人证、病例本相关页面照片）；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特殊群体类型一旦勾选，则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须提供既有材料（烈士证、优抚证、低保凭证等）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，若凭证遗失，则需以个人承诺的方式，用手写方式将情况说明并亲笔签名后，作为附件上传。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89" y="3064494"/>
            <a:ext cx="7080422" cy="3258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" y="3760863"/>
            <a:ext cx="8238744" cy="2459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254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按实际填写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除本人以外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的家庭成员情况，包括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父母、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未结婚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的兄弟姐妹及被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独立赡养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的祖父母或外祖父母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。（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注意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：若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父母有兄弟姐妹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，请备注说明祖父母或外祖父母为父母独立赡养）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已婚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请填写配偶；父母离异的也应填上父母双方姓名，并在不共同生活成员的后面标明离异，年收入填写其提供的抚养费用。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各家庭成员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“年收入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”一栏应相对精确至百位数，包括工资、奖金、福利、津贴等；若无，则填写“</a:t>
            </a:r>
            <a:r>
              <a:rPr lang="en-US" altLang="zh-CN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”即可。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有工作单位须提供工资单或银行流水截图（近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个月）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360" y="3516309"/>
            <a:ext cx="8321280" cy="3024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2992" y="805182"/>
            <a:ext cx="8498018" cy="271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家庭收入与学生支出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家庭人口除本人：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由系统根据学生填写的家庭成员人数直接获得；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父母离异的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，请自行修改人数，将非共同生活方去除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家庭年总收入：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包括所有家庭成员的工资及奖金、福利、津贴等；父母离异的，非共同生活方提供抚养费用计入家庭年总收入中。家庭年总收入及人均月收入由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系统自动计算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得出，请学生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认真如实填写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家庭成员年收入情况。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学生支出方面：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要注意学费应该按照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实际学费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（很多博士享受全额学费减免）住宿费，家庭提供生活费与返乡交通费（交通费为往返）的合理性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24" y="3170549"/>
            <a:ext cx="8531352" cy="2864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188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家庭其他重大支出与赡养老人情况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家庭其他重大支出：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家庭成员医疗自费费用占家庭年收入比重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高于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16%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需要提供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“自费清单复印件”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，在“新增附件”处以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PDF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或图片格式上传。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赡养老人人数、每年费用金额、父母亲兄弟姐妹数量如实填写即可。</a:t>
            </a: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9292" y="875363"/>
            <a:ext cx="8817622" cy="256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6.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家庭房车情况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住房情况：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房屋价格按照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现值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填写，当地房产均价按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地级市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购入价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填写，包含牌照价格。需要注明汽车的使用用途是营运还是非营运。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86" y="4270392"/>
            <a:ext cx="8499130" cy="1286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2854216"/>
            <a:ext cx="8499130" cy="12439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" y="2461161"/>
            <a:ext cx="7607808" cy="3228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970" y="816317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家庭其他情况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请说明情况，有相关证明材料，请上传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附件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；如无证明材料，请做详细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文字说明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149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8.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提交思政审核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学生确认表格信息填写无误后，点击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左上角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的提交按钮提交申请，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选择相应的思政教师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，并点击“好”。业务办理成功后，请耐心等待审核。</a:t>
            </a:r>
            <a:endParaRPr lang="zh-CN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646" y="2700520"/>
            <a:ext cx="7604650" cy="29870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646" y="2654471"/>
            <a:ext cx="657842" cy="27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07351" y="4894342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72309" y="2390850"/>
            <a:ext cx="2999382" cy="775349"/>
          </a:xfrm>
        </p:spPr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线上系统申请流程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1848540"/>
            <a:ext cx="5353545" cy="1835346"/>
          </a:xfrm>
          <a:prstGeom prst="rect">
            <a:avLst/>
          </a:prstGeom>
          <a:noFill/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提交申请后：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lvl="0" algn="just">
              <a:buSzPts val="1200"/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可在我的数字交大流程平台的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“已办事项”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中查看困难生申请进度。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1730" y="2276137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4970" y="3975053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若审核通过：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院系审核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学校审核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均通过，即完成申请，并完成信息入库。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74970" y="881513"/>
            <a:ext cx="8466423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+mn-ea"/>
                <a:cs typeface="Times New Roman" panose="02020603050405020304" pitchFamily="18" charset="0"/>
              </a:rPr>
              <a:t>若院系审核不予通过</a:t>
            </a:r>
            <a:r>
              <a:rPr lang="zh-CN" altLang="en-US" sz="1800" b="1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8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则退回给申请人，学生可在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“待办事项”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中根据院系意见修改申请表，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在规定时间内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点击左上角的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“重新提交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”按钮进行申请。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2079588"/>
            <a:ext cx="5279390" cy="1615440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374970" y="3744221"/>
            <a:ext cx="84664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也可直接点击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“终止”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按钮终止此流程，困难生申请业务结束，不再继续进行困难生核查。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757" y="4283071"/>
            <a:ext cx="5274310" cy="4495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03459" y="2440598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4544" y="4283071"/>
            <a:ext cx="447332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第一步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20860" y="3105509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281" y="5336875"/>
            <a:ext cx="753743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1"/>
              </a:rPr>
              <a:t>https://my.sjtu.edu.cn/</a:t>
            </a:r>
            <a:endParaRPr lang="en-US" altLang="zh-CN" dirty="0"/>
          </a:p>
          <a:p>
            <a:pPr algn="ctr"/>
            <a:r>
              <a:rPr lang="zh-CN" altLang="en-US" sz="2000" b="1" dirty="0"/>
              <a:t>登录数字交大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服务大厅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搜索关键词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困难生申请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866775"/>
            <a:ext cx="8402320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第二步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13276" r="-543"/>
          <a:stretch>
            <a:fillRect/>
          </a:stretch>
        </p:blipFill>
        <p:spPr>
          <a:xfrm>
            <a:off x="2550542" y="736840"/>
            <a:ext cx="4042915" cy="5234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6995" y="5231005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9069" y="6066331"/>
            <a:ext cx="753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认真阅读填写说明后，勾选“我已认真阅读”，开始办理申请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35" y="1599996"/>
            <a:ext cx="7911521" cy="23828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第三步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57990" y="4625393"/>
            <a:ext cx="631576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①勾选“诚信承诺书”，保证所填信息均为真实信息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②点击页面左上角“承诺”按钮，进行下一步填写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516235" y="1728217"/>
            <a:ext cx="654197" cy="382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>
            <a:off x="3236819" y="3836051"/>
            <a:ext cx="212785" cy="727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36010" y="3203275"/>
            <a:ext cx="501022" cy="280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04629" y="221785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6235" y="676666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506" y="1534878"/>
            <a:ext cx="8205509" cy="221242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第四步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3085" y="4301490"/>
            <a:ext cx="8307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①选择困难生申请批次</a:t>
            </a:r>
            <a:r>
              <a:rPr lang="zh-CN" altLang="en-US" sz="2000" b="1" dirty="0">
                <a:solidFill>
                  <a:srgbClr val="C00000"/>
                </a:solidFill>
              </a:rPr>
              <a:t>“202</a:t>
            </a:r>
            <a:r>
              <a:rPr lang="en-US" altLang="zh-CN" sz="2000" b="1" dirty="0">
                <a:solidFill>
                  <a:srgbClr val="C00000"/>
                </a:solidFill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</a:rPr>
              <a:t>-202</a:t>
            </a:r>
            <a:r>
              <a:rPr lang="en-US" altLang="zh-CN" sz="2000" b="1" dirty="0">
                <a:solidFill>
                  <a:srgbClr val="C00000"/>
                </a:solidFill>
              </a:rPr>
              <a:t>6</a:t>
            </a:r>
            <a:r>
              <a:rPr lang="zh-CN" altLang="en-US" sz="2000" b="1" dirty="0">
                <a:solidFill>
                  <a:srgbClr val="C00000"/>
                </a:solidFill>
              </a:rPr>
              <a:t>学年核查” 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②点击页面左上角“提交”按钮，进行下一步填写。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248504" y="1432050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43578" y="2806466"/>
            <a:ext cx="3628845" cy="839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19714" y="272277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174" y="159592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51" y="1002085"/>
            <a:ext cx="8752936" cy="31892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第五步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4838" y="4476459"/>
            <a:ext cx="8609162" cy="188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①按照实际情况填写“是否有不适合申请情况”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②点击页面左上角“确认”按钮，进行下一步填写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从本步骤开始进入“家庭经济情况调查表正表部分” ，请同学们根据自身实际情况，按顺序进行填写即可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504" y="948966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68528" y="2513158"/>
            <a:ext cx="644106" cy="13457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12634" y="263537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174" y="1112840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必填信息无缺失，出现以下界面。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30000"/>
          <a:stretch>
            <a:fillRect/>
          </a:stretch>
        </p:blipFill>
        <p:spPr>
          <a:xfrm>
            <a:off x="1208314" y="1371601"/>
            <a:ext cx="7025267" cy="2880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5769" y="152421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0610" y="152421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769" y="4361685"/>
            <a:ext cx="835912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①学生信息发生变动，如家庭类型、家庭收入等发生变化，选择“信息有变”，来更改表格中的个人信息。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②学生信息未发生变动，选择“信息未变”，更新相关证明（如工资单截图，医疗自费费用清单</a:t>
            </a:r>
            <a:r>
              <a:rPr lang="zh-CN" altLang="en-US" b="1" dirty="0"/>
              <a:t>等）直接提交表格。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必填信息出现缺失，则出现以下界面。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05769" y="4633945"/>
            <a:ext cx="835912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出现本界面时，请补充必填项信息且认真核对信息无误后，进行提交。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96" y="1261877"/>
            <a:ext cx="8619407" cy="3517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296" y="1389888"/>
            <a:ext cx="1904832" cy="37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ZkY2QxOTczZTBiMTc3NzViZjE4NWJmMTk1ZjgzNDEifQ=="/>
  <p:tag name="commondata" val="eyJoZGlkIjoiZTcyNjBhMjc2OWFmZGVkODE3NzdiYjg0NzdiYWUwN2MifQ=="/>
</p:tagLst>
</file>

<file path=ppt/theme/theme1.xml><?xml version="1.0" encoding="utf-8"?>
<a:theme xmlns:a="http://schemas.openxmlformats.org/drawingml/2006/main" name="sjtu2019 43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1875</Words>
  <Application>WPS 演示</Application>
  <PresentationFormat>全屏显示(4:3)</PresentationFormat>
  <Paragraphs>133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等线</vt:lpstr>
      <vt:lpstr>微软雅黑</vt:lpstr>
      <vt:lpstr>Arial Unicode MS</vt:lpstr>
      <vt:lpstr>Times New Roman</vt:lpstr>
      <vt:lpstr>sjtu2019 43</vt:lpstr>
      <vt:lpstr>困难生核查学生线上操作指南</vt:lpstr>
      <vt:lpstr>线上系统申请流程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学生经济情况调查表格说明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后续说明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</dc:creator>
  <cp:lastModifiedBy>游锐</cp:lastModifiedBy>
  <cp:revision>192</cp:revision>
  <dcterms:created xsi:type="dcterms:W3CDTF">2020-04-15T13:17:00Z</dcterms:created>
  <dcterms:modified xsi:type="dcterms:W3CDTF">2025-06-17T01:06:22Z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11E498C69D094AC6B95A0FED19863F82</vt:lpwstr>
  </property>
</Properties>
</file>